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F8905F-7C53-43B9-8D8A-88752B33EAE5}" type="datetimeFigureOut">
              <a:rPr lang="en-US" smtClean="0"/>
              <a:t>4/23/2020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DBFBFE-162A-4014-BB14-F73638FFEB3C}" type="slidenum">
              <a:rPr lang="en-US" smtClean="0"/>
              <a:t>‹#›</a:t>
            </a:fld>
            <a:endParaRPr lang="en-US"/>
          </a:p>
        </p:txBody>
      </p:sp>
    </p:spTree>
    <p:extLst>
      <p:ext uri="{BB962C8B-B14F-4D97-AF65-F5344CB8AC3E}">
        <p14:creationId xmlns:p14="http://schemas.microsoft.com/office/powerpoint/2010/main" val="3121178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DBFBFE-162A-4014-BB14-F73638FFEB3C}" type="slidenum">
              <a:rPr lang="en-US" smtClean="0"/>
              <a:t>4</a:t>
            </a:fld>
            <a:endParaRPr lang="en-US"/>
          </a:p>
        </p:txBody>
      </p:sp>
    </p:spTree>
    <p:extLst>
      <p:ext uri="{BB962C8B-B14F-4D97-AF65-F5344CB8AC3E}">
        <p14:creationId xmlns:p14="http://schemas.microsoft.com/office/powerpoint/2010/main" val="1631944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6863483-6BAE-457B-A992-A8BB55A593D0}" type="datetimeFigureOut">
              <a:rPr lang="en-US" smtClean="0"/>
              <a:t>4/23/2020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4035F99-B4D6-4CA7-A58B-183D4B05AB5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863483-6BAE-457B-A992-A8BB55A593D0}"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35F99-B4D6-4CA7-A58B-183D4B05AB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863483-6BAE-457B-A992-A8BB55A593D0}"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35F99-B4D6-4CA7-A58B-183D4B05AB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863483-6BAE-457B-A992-A8BB55A593D0}"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35F99-B4D6-4CA7-A58B-183D4B05AB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863483-6BAE-457B-A992-A8BB55A593D0}"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4035F99-B4D6-4CA7-A58B-183D4B05AB5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863483-6BAE-457B-A992-A8BB55A593D0}"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35F99-B4D6-4CA7-A58B-183D4B05AB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863483-6BAE-457B-A992-A8BB55A593D0}"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035F99-B4D6-4CA7-A58B-183D4B05AB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863483-6BAE-457B-A992-A8BB55A593D0}"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035F99-B4D6-4CA7-A58B-183D4B05AB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63483-6BAE-457B-A992-A8BB55A593D0}"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035F99-B4D6-4CA7-A58B-183D4B05AB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863483-6BAE-457B-A992-A8BB55A593D0}"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35F99-B4D6-4CA7-A58B-183D4B05AB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863483-6BAE-457B-A992-A8BB55A593D0}"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35F99-B4D6-4CA7-A58B-183D4B05AB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6863483-6BAE-457B-A992-A8BB55A593D0}" type="datetimeFigureOut">
              <a:rPr lang="en-US" smtClean="0"/>
              <a:t>4/23/2020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4035F99-B4D6-4CA7-A58B-183D4B05AB5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838200"/>
          </a:xfrm>
        </p:spPr>
        <p:txBody>
          <a:bodyPr>
            <a:normAutofit fontScale="90000"/>
          </a:bodyPr>
          <a:lstStyle/>
          <a:p>
            <a:r>
              <a:rPr lang="en-US" sz="4000" b="1" dirty="0" smtClean="0"/>
              <a:t/>
            </a:r>
            <a:br>
              <a:rPr lang="en-US" sz="4000" b="1" dirty="0" smtClean="0"/>
            </a:br>
            <a:r>
              <a:rPr lang="en-US" sz="4000" b="1" dirty="0" smtClean="0"/>
              <a:t>Lecture:3</a:t>
            </a:r>
            <a:br>
              <a:rPr lang="en-US" sz="4000" b="1" dirty="0" smtClean="0"/>
            </a:br>
            <a:endParaRPr lang="en-US" sz="4000" b="1" dirty="0"/>
          </a:p>
        </p:txBody>
      </p:sp>
      <p:sp>
        <p:nvSpPr>
          <p:cNvPr id="3" name="Subtitle 2"/>
          <p:cNvSpPr>
            <a:spLocks noGrp="1"/>
          </p:cNvSpPr>
          <p:nvPr>
            <p:ph type="subTitle" idx="1"/>
          </p:nvPr>
        </p:nvSpPr>
        <p:spPr>
          <a:xfrm>
            <a:off x="1143000" y="1295400"/>
            <a:ext cx="7239000" cy="4876800"/>
          </a:xfrm>
        </p:spPr>
        <p:txBody>
          <a:bodyPr>
            <a:normAutofit fontScale="92500"/>
          </a:bodyPr>
          <a:lstStyle/>
          <a:p>
            <a:pPr algn="l"/>
            <a:r>
              <a:rPr lang="en-US" sz="3500" b="1" dirty="0"/>
              <a:t>U</a:t>
            </a:r>
            <a:r>
              <a:rPr lang="en-US" sz="3500" b="1" dirty="0" smtClean="0">
                <a:solidFill>
                  <a:schemeClr val="tx1"/>
                </a:solidFill>
              </a:rPr>
              <a:t>nit3</a:t>
            </a:r>
            <a:r>
              <a:rPr lang="en-US" b="1" dirty="0" smtClean="0">
                <a:solidFill>
                  <a:schemeClr val="tx1"/>
                </a:solidFill>
              </a:rPr>
              <a:t>: </a:t>
            </a:r>
            <a:r>
              <a:rPr lang="en-US" sz="1900" b="1" dirty="0" smtClean="0">
                <a:solidFill>
                  <a:schemeClr val="tx1"/>
                </a:solidFill>
              </a:rPr>
              <a:t>CURRICULUM AND INSTRUCTIONAL OBJECTIVES</a:t>
            </a:r>
            <a:endParaRPr lang="en-US" sz="1900" b="1" dirty="0" smtClean="0">
              <a:solidFill>
                <a:schemeClr val="tx1"/>
              </a:solidFill>
            </a:endParaRPr>
          </a:p>
          <a:p>
            <a:pPr algn="l"/>
            <a:r>
              <a:rPr lang="en-US" sz="3500" b="1" dirty="0" smtClean="0"/>
              <a:t>B.ED(1.5 YEAR)</a:t>
            </a:r>
          </a:p>
          <a:p>
            <a:pPr algn="l"/>
            <a:r>
              <a:rPr lang="en-US" sz="3000" b="1" dirty="0" smtClean="0">
                <a:solidFill>
                  <a:schemeClr val="tx1"/>
                </a:solidFill>
              </a:rPr>
              <a:t>SEMESTER:  1</a:t>
            </a:r>
          </a:p>
          <a:p>
            <a:pPr algn="l"/>
            <a:r>
              <a:rPr lang="en-US" sz="3000" b="1" dirty="0" smtClean="0"/>
              <a:t>SUBJECT</a:t>
            </a:r>
            <a:r>
              <a:rPr lang="en-US" sz="2600" b="1" dirty="0" smtClean="0"/>
              <a:t> : </a:t>
            </a:r>
            <a:r>
              <a:rPr lang="en-US" sz="2200" dirty="0" smtClean="0"/>
              <a:t>CURRICULUM DEVELOPMENT </a:t>
            </a:r>
          </a:p>
          <a:p>
            <a:pPr algn="l"/>
            <a:r>
              <a:rPr lang="en-US" sz="2600" b="1" dirty="0" smtClean="0">
                <a:solidFill>
                  <a:schemeClr val="tx1"/>
                </a:solidFill>
              </a:rPr>
              <a:t>CORSE TITLE</a:t>
            </a:r>
            <a:r>
              <a:rPr lang="en-US" sz="2600" dirty="0" smtClean="0">
                <a:solidFill>
                  <a:schemeClr val="tx1"/>
                </a:solidFill>
              </a:rPr>
              <a:t>:</a:t>
            </a:r>
            <a:r>
              <a:rPr lang="en-US" sz="2600" dirty="0"/>
              <a:t> </a:t>
            </a:r>
            <a:r>
              <a:rPr lang="en-US" sz="2200" dirty="0"/>
              <a:t>CURRICULUM </a:t>
            </a:r>
            <a:r>
              <a:rPr lang="en-US" sz="2200" dirty="0" smtClean="0"/>
              <a:t>DEVELOPMENT </a:t>
            </a:r>
          </a:p>
          <a:p>
            <a:pPr algn="l"/>
            <a:r>
              <a:rPr lang="en-US" sz="2600" b="1" dirty="0" smtClean="0"/>
              <a:t>REPRESENTED BY: </a:t>
            </a:r>
            <a:r>
              <a:rPr lang="en-US" sz="2200" dirty="0" smtClean="0"/>
              <a:t>MISS  SADIA TARIQ</a:t>
            </a:r>
          </a:p>
          <a:p>
            <a:r>
              <a:rPr lang="en-US" sz="2600" b="1" dirty="0" smtClean="0">
                <a:solidFill>
                  <a:schemeClr val="tx1"/>
                </a:solidFill>
              </a:rPr>
              <a:t>DEPARTMENT  OF EDUCATION (PLAINNING AND DEVELOPMENT)</a:t>
            </a:r>
          </a:p>
          <a:p>
            <a:r>
              <a:rPr lang="en-US" sz="2600" b="1" dirty="0" smtClean="0"/>
              <a:t>LAHORE COLLEGE FOR WOMEN UNIVERSITY,LAHORE .</a:t>
            </a:r>
            <a:endParaRPr lang="en-US" sz="2600" b="1" dirty="0" smtClean="0">
              <a:solidFill>
                <a:schemeClr val="tx1"/>
              </a:solidFill>
            </a:endParaRPr>
          </a:p>
        </p:txBody>
      </p:sp>
    </p:spTree>
    <p:extLst>
      <p:ext uri="{BB962C8B-B14F-4D97-AF65-F5344CB8AC3E}">
        <p14:creationId xmlns:p14="http://schemas.microsoft.com/office/powerpoint/2010/main" val="4001344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Goals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Curriculum goals refer to school </a:t>
            </a:r>
            <a:r>
              <a:rPr lang="en-US" dirty="0" err="1" smtClean="0"/>
              <a:t>outcom</a:t>
            </a:r>
            <a:r>
              <a:rPr lang="en-US" dirty="0" smtClean="0"/>
              <a:t> as whole, and they are somewhat remove from immediate classroom assessment (zais,1976,p.306). They lie in the middle of the “aims /objectives” continuum and goals actually represent different aspects or  major constituents of an aim and thus proved healthful in identifying its principle </a:t>
            </a:r>
            <a:r>
              <a:rPr lang="en-US" dirty="0" smtClean="0"/>
              <a:t>parts they clarify  and explain what a particular aim is directed  and the intend as well as the content.</a:t>
            </a:r>
          </a:p>
          <a:p>
            <a:r>
              <a:rPr lang="en-US" dirty="0" err="1" smtClean="0"/>
              <a:t>Secoundly</a:t>
            </a:r>
            <a:r>
              <a:rPr lang="en-US" dirty="0" smtClean="0"/>
              <a:t>, they has the teachers and others concerned to bridge a gap between an aim and a specific objective (</a:t>
            </a:r>
            <a:r>
              <a:rPr lang="en-US" dirty="0" err="1" smtClean="0"/>
              <a:t>leonard</a:t>
            </a:r>
            <a:r>
              <a:rPr lang="en-US" dirty="0" smtClean="0"/>
              <a:t> and utz,1974 ,p.88)</a:t>
            </a:r>
            <a:endParaRPr lang="en-US" dirty="0" smtClean="0"/>
          </a:p>
        </p:txBody>
      </p:sp>
    </p:spTree>
    <p:extLst>
      <p:ext uri="{BB962C8B-B14F-4D97-AF65-F5344CB8AC3E}">
        <p14:creationId xmlns:p14="http://schemas.microsoft.com/office/powerpoint/2010/main" val="476013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Distinctive and inter-relationships</a:t>
            </a: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dirty="0" smtClean="0"/>
              <a:t>If the title of book is regarded as an aim, its various chapters would be parallel goals and the countless facts, ideas, concepts principles ,and generalization would resemble objectives.</a:t>
            </a:r>
          </a:p>
          <a:p>
            <a:pPr marL="137160" indent="0">
              <a:buNone/>
            </a:pPr>
            <a:r>
              <a:rPr lang="en-US" dirty="0" smtClean="0"/>
              <a:t>To summaries what has been said earlier, aims goals and objectives represent different positions in descending order, each with a specific purpose and role to play. Aims reflect philosophy, policy </a:t>
            </a:r>
          </a:p>
          <a:p>
            <a:pPr marL="137160" indent="0">
              <a:buNone/>
            </a:pPr>
            <a:r>
              <a:rPr lang="en-US" dirty="0" smtClean="0"/>
              <a:t>And </a:t>
            </a:r>
            <a:r>
              <a:rPr lang="en-US" dirty="0" err="1" smtClean="0"/>
              <a:t>rationabl</a:t>
            </a:r>
            <a:r>
              <a:rPr lang="en-US" dirty="0" smtClean="0"/>
              <a:t>, while goals stand for strategies and objectives for tactics in the actual classroom situation</a:t>
            </a:r>
          </a:p>
        </p:txBody>
      </p:sp>
    </p:spTree>
    <p:extLst>
      <p:ext uri="{BB962C8B-B14F-4D97-AF65-F5344CB8AC3E}">
        <p14:creationId xmlns:p14="http://schemas.microsoft.com/office/powerpoint/2010/main" val="324133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nature of </a:t>
            </a:r>
            <a:r>
              <a:rPr lang="en-US" dirty="0" err="1" smtClean="0"/>
              <a:t>behavioural</a:t>
            </a:r>
            <a:r>
              <a:rPr lang="en-US" dirty="0" smtClean="0"/>
              <a:t> </a:t>
            </a:r>
            <a:r>
              <a:rPr lang="en-US" dirty="0" err="1" smtClean="0"/>
              <a:t>objestives</a:t>
            </a:r>
            <a:endParaRPr lang="en-US" dirty="0"/>
          </a:p>
        </p:txBody>
      </p:sp>
      <p:sp>
        <p:nvSpPr>
          <p:cNvPr id="3" name="Content Placeholder 2"/>
          <p:cNvSpPr>
            <a:spLocks noGrp="1"/>
          </p:cNvSpPr>
          <p:nvPr>
            <p:ph idx="1"/>
          </p:nvPr>
        </p:nvSpPr>
        <p:spPr/>
        <p:txBody>
          <a:bodyPr/>
          <a:lstStyle/>
          <a:p>
            <a:r>
              <a:rPr lang="en-US" dirty="0" smtClean="0"/>
              <a:t>Behavioral objectives go by several names-specific objectives, performance  objectives and instructional objectives increasing interest has been shown in them during the last to decades according to </a:t>
            </a:r>
            <a:r>
              <a:rPr lang="en-US" dirty="0" err="1" smtClean="0"/>
              <a:t>daves</a:t>
            </a:r>
            <a:r>
              <a:rPr lang="en-US" dirty="0" smtClean="0"/>
              <a:t> behavioral objectives are called behavioral because they are stated in terms of covet human behavior which is both demonstrable and measurable</a:t>
            </a:r>
          </a:p>
        </p:txBody>
      </p:sp>
    </p:spTree>
    <p:extLst>
      <p:ext uri="{BB962C8B-B14F-4D97-AF65-F5344CB8AC3E}">
        <p14:creationId xmlns:p14="http://schemas.microsoft.com/office/powerpoint/2010/main" val="3514453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Taxonomics</a:t>
            </a:r>
            <a:r>
              <a:rPr lang="en-US" dirty="0" smtClean="0"/>
              <a:t> of educational objectives:</a:t>
            </a:r>
            <a:endParaRPr lang="en-US" dirty="0"/>
          </a:p>
        </p:txBody>
      </p:sp>
      <p:sp>
        <p:nvSpPr>
          <p:cNvPr id="3" name="Content Placeholder 2"/>
          <p:cNvSpPr>
            <a:spLocks noGrp="1"/>
          </p:cNvSpPr>
          <p:nvPr>
            <p:ph idx="1"/>
          </p:nvPr>
        </p:nvSpPr>
        <p:spPr/>
        <p:txBody>
          <a:bodyPr/>
          <a:lstStyle/>
          <a:p>
            <a:r>
              <a:rPr lang="en-US" dirty="0" smtClean="0"/>
              <a:t>Taxonomic serve several purposes. They help in specifying aims and goals in clearer terms. With the result that they no longer remain vague and hazy. Taxonomic also serve as tools on test construction and evaluation, and enlighten teachers and curriculum planners on several possible categories of objectives for different courses, lessons or test. Let us more closely at the work done on the three domains (a) cognitive (b) effective (c) psychomotor.</a:t>
            </a:r>
            <a:endParaRPr lang="en-US" dirty="0"/>
          </a:p>
        </p:txBody>
      </p:sp>
    </p:spTree>
    <p:extLst>
      <p:ext uri="{BB962C8B-B14F-4D97-AF65-F5344CB8AC3E}">
        <p14:creationId xmlns:p14="http://schemas.microsoft.com/office/powerpoint/2010/main" val="227416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Educational guidance is a process  of assisting the individual student to research optimum educational development. It is a sort of guidance that is only rendered to the student community. </a:t>
            </a:r>
          </a:p>
          <a:p>
            <a:r>
              <a:rPr lang="en-US" dirty="0" smtClean="0"/>
              <a:t>It helps the students to make right choices as well as make adjustment  in relation to schools,  curriculum, courses and school life which is contribute to the all- round development.</a:t>
            </a:r>
          </a:p>
          <a:p>
            <a:r>
              <a:rPr lang="en-US" dirty="0" smtClean="0"/>
              <a:t>Guidance occupies an important place in the human life as it helped individual students in paying individual attention, giving special help and instruction to exceptional children, providing scope to choose suitable subjects of study, </a:t>
            </a:r>
            <a:r>
              <a:rPr lang="en-US" dirty="0" err="1" smtClean="0"/>
              <a:t>helpingin</a:t>
            </a:r>
            <a:r>
              <a:rPr lang="en-US" dirty="0" smtClean="0"/>
              <a:t> the development of study habits , selecting proper occupation.</a:t>
            </a:r>
            <a:endParaRPr lang="en-US" dirty="0"/>
          </a:p>
        </p:txBody>
      </p:sp>
    </p:spTree>
    <p:extLst>
      <p:ext uri="{BB962C8B-B14F-4D97-AF65-F5344CB8AC3E}">
        <p14:creationId xmlns:p14="http://schemas.microsoft.com/office/powerpoint/2010/main" val="1480242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CONCEPTUALIZATION</a:t>
            </a:r>
            <a:endParaRPr lang="en-US" sz="3600"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significance of aims goals &amp; objectives:</a:t>
            </a:r>
          </a:p>
          <a:p>
            <a:pPr marL="0" indent="0">
              <a:buNone/>
            </a:pPr>
            <a:r>
              <a:rPr lang="en-US" sz="2400" dirty="0" smtClean="0"/>
              <a:t>Aims provide a synoptic view of what we expect from education as a whole. There major function is to provided purpose and direction to the educational system. Actually aims act as guiding principles and highlight the major emphases for central concerns of any system. Hence, knowledge of aims is indispensable to curriculum planners and other related groups.</a:t>
            </a:r>
          </a:p>
          <a:p>
            <a:pPr marL="0" indent="0">
              <a:buNone/>
            </a:pPr>
            <a:r>
              <a:rPr lang="en-US" sz="2400" dirty="0" smtClean="0"/>
              <a:t>Specific objectives can be of use in many ways. Firstly, they provide clear guidance. Secondly, they classify the types of powers and capacities. Thirdly ,they provide a common and consistent focus. Hopefully, the multiplicity of subjects and teaching approaches. Thus aim goals and objectives render positive service to all concerned especially to </a:t>
            </a:r>
            <a:r>
              <a:rPr lang="en-US" sz="2400" dirty="0" err="1" smtClean="0"/>
              <a:t>curriculam</a:t>
            </a:r>
            <a:r>
              <a:rPr lang="en-US" sz="2400" dirty="0" smtClean="0"/>
              <a:t> planners and teachers.</a:t>
            </a:r>
            <a:endParaRPr lang="en-US" sz="2400" dirty="0"/>
          </a:p>
        </p:txBody>
      </p:sp>
    </p:spTree>
    <p:extLst>
      <p:ext uri="{BB962C8B-B14F-4D97-AF65-F5344CB8AC3E}">
        <p14:creationId xmlns:p14="http://schemas.microsoft.com/office/powerpoint/2010/main" val="1152997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smtClean="0"/>
              <a:t>1.2  The classification of aims, and goals:</a:t>
            </a:r>
            <a:br>
              <a:rPr lang="en-US" sz="3200" dirty="0" smtClean="0"/>
            </a:b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Generally speaking a vertical hierarchy of three broad categories__ aims, goals and objectives __ is usually mentioned in books on curriculum and education. However, many eminent writers , particularly in the field of curriculum, prefer to use pairs of terms like “aims and objectives” or “goals and objectives” perhaps, to simplify the process of objectives formulation. Hilda </a:t>
            </a:r>
            <a:r>
              <a:rPr lang="en-US" dirty="0" err="1" smtClean="0"/>
              <a:t>taba</a:t>
            </a:r>
            <a:r>
              <a:rPr lang="en-US" dirty="0" smtClean="0"/>
              <a:t>, bloom and  his associates, </a:t>
            </a:r>
            <a:r>
              <a:rPr lang="en-US" dirty="0" err="1" smtClean="0"/>
              <a:t>Michealis</a:t>
            </a:r>
            <a:r>
              <a:rPr lang="en-US" dirty="0" smtClean="0"/>
              <a:t> , </a:t>
            </a:r>
            <a:r>
              <a:rPr lang="en-US" dirty="0" err="1"/>
              <a:t>G</a:t>
            </a:r>
            <a:r>
              <a:rPr lang="en-US" dirty="0" err="1" smtClean="0"/>
              <a:t>roosmjan</a:t>
            </a:r>
            <a:r>
              <a:rPr lang="en-US" dirty="0" smtClean="0"/>
              <a:t> and scot may be cited as writers who exemplify  this  approach. </a:t>
            </a:r>
          </a:p>
          <a:p>
            <a:r>
              <a:rPr lang="en-US" dirty="0" smtClean="0"/>
              <a:t>Document  entitled “goals and aims to education” (ministry of education 1977 p.2) treated aims as something intermediary between goals and objectives. Aims being mainly concerned with the major stages of education ; while the term ‘ goals 'was used  to refer to overall general statements of the purposes of </a:t>
            </a:r>
            <a:r>
              <a:rPr lang="en-US" dirty="0"/>
              <a:t>P</a:t>
            </a:r>
            <a:r>
              <a:rPr lang="en-US" dirty="0" smtClean="0"/>
              <a:t>akistani education</a:t>
            </a:r>
          </a:p>
        </p:txBody>
      </p:sp>
    </p:spTree>
    <p:extLst>
      <p:ext uri="{BB962C8B-B14F-4D97-AF65-F5344CB8AC3E}">
        <p14:creationId xmlns:p14="http://schemas.microsoft.com/office/powerpoint/2010/main" val="455606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Aims  </a:t>
            </a:r>
            <a:endParaRPr lang="en-US" dirty="0"/>
          </a:p>
        </p:txBody>
      </p:sp>
      <p:sp>
        <p:nvSpPr>
          <p:cNvPr id="3" name="Content Placeholder 2"/>
          <p:cNvSpPr>
            <a:spLocks noGrp="1"/>
          </p:cNvSpPr>
          <p:nvPr>
            <p:ph idx="1"/>
          </p:nvPr>
        </p:nvSpPr>
        <p:spPr/>
        <p:txBody>
          <a:bodyPr/>
          <a:lstStyle/>
          <a:p>
            <a:r>
              <a:rPr lang="en-US" dirty="0" smtClean="0"/>
              <a:t>Curriculum aims refer to general statements that describe respected life outcomes based on some value scheme borrowed from philosophy, consciously or unconsciously. Aims are thus remote and long – range  and have to be converted into more immediate and specific schools outcomes if they are to be realized in actual practice (Zains,1976,p.306).</a:t>
            </a:r>
          </a:p>
          <a:p>
            <a:r>
              <a:rPr lang="en-US" dirty="0" smtClean="0"/>
              <a:t>An aim give shape and direction to a  set of more detailed intentions for the future.   </a:t>
            </a:r>
            <a:endParaRPr lang="en-US" dirty="0"/>
          </a:p>
        </p:txBody>
      </p:sp>
    </p:spTree>
    <p:extLst>
      <p:ext uri="{BB962C8B-B14F-4D97-AF65-F5344CB8AC3E}">
        <p14:creationId xmlns:p14="http://schemas.microsoft.com/office/powerpoint/2010/main" val="1747907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Aims</a:t>
            </a:r>
            <a:endParaRPr lang="en-US" dirty="0"/>
          </a:p>
        </p:txBody>
      </p:sp>
      <p:sp>
        <p:nvSpPr>
          <p:cNvPr id="3" name="Content Placeholder 2"/>
          <p:cNvSpPr>
            <a:spLocks noGrp="1"/>
          </p:cNvSpPr>
          <p:nvPr>
            <p:ph idx="1"/>
          </p:nvPr>
        </p:nvSpPr>
        <p:spPr/>
        <p:txBody>
          <a:bodyPr>
            <a:normAutofit fontScale="92500" lnSpcReduction="20000"/>
          </a:bodyPr>
          <a:lstStyle/>
          <a:p>
            <a:pPr marL="137160" indent="0">
              <a:buNone/>
            </a:pPr>
            <a:r>
              <a:rPr lang="en-US" dirty="0" smtClean="0"/>
              <a:t>Harry S, </a:t>
            </a:r>
            <a:r>
              <a:rPr lang="en-US" dirty="0" err="1" smtClean="0"/>
              <a:t>Broudy</a:t>
            </a:r>
            <a:r>
              <a:rPr lang="en-US" dirty="0" smtClean="0"/>
              <a:t> classified aims under four categories:</a:t>
            </a:r>
          </a:p>
          <a:p>
            <a:pPr marL="651510" indent="-514350">
              <a:buAutoNum type="alphaLcPeriod"/>
            </a:pPr>
            <a:r>
              <a:rPr lang="en-US" dirty="0" smtClean="0"/>
              <a:t>Value pattern </a:t>
            </a:r>
          </a:p>
          <a:p>
            <a:pPr marL="651510" indent="-514350">
              <a:buAutoNum type="alphaLcPeriod"/>
            </a:pPr>
            <a:r>
              <a:rPr lang="en-US" dirty="0" smtClean="0"/>
              <a:t>Social organization </a:t>
            </a:r>
          </a:p>
          <a:p>
            <a:pPr marL="651510" indent="-514350">
              <a:buAutoNum type="alphaLcPeriod"/>
            </a:pPr>
            <a:r>
              <a:rPr lang="en-US" dirty="0" smtClean="0"/>
              <a:t>Social roles and</a:t>
            </a:r>
          </a:p>
          <a:p>
            <a:pPr marL="651510" indent="-514350">
              <a:buAutoNum type="alphaLcPeriod"/>
            </a:pPr>
            <a:r>
              <a:rPr lang="en-US" dirty="0" smtClean="0"/>
              <a:t>Life style (zais,1976,pp.307-308)</a:t>
            </a:r>
          </a:p>
          <a:p>
            <a:pPr marL="137160" indent="0">
              <a:buNone/>
            </a:pPr>
            <a:r>
              <a:rPr lang="en-US" dirty="0" smtClean="0"/>
              <a:t>a. Value pattern:</a:t>
            </a:r>
          </a:p>
          <a:p>
            <a:pPr marL="137160" indent="0">
              <a:buNone/>
            </a:pPr>
            <a:r>
              <a:rPr lang="en-US" dirty="0" smtClean="0"/>
              <a:t>This is a general category actively influences  the character of aims in the other three categories. Aims in this category represent a philosophical position and view- </a:t>
            </a:r>
            <a:r>
              <a:rPr lang="en-US" dirty="0" err="1" smtClean="0"/>
              <a:t>pont</a:t>
            </a:r>
            <a:r>
              <a:rPr lang="en-US" dirty="0" smtClean="0"/>
              <a:t>. If the central aims is the development of Islamic characters, all other categories would be geared to the realization of this pivotal value.</a:t>
            </a:r>
          </a:p>
        </p:txBody>
      </p:sp>
    </p:spTree>
    <p:extLst>
      <p:ext uri="{BB962C8B-B14F-4D97-AF65-F5344CB8AC3E}">
        <p14:creationId xmlns:p14="http://schemas.microsoft.com/office/powerpoint/2010/main" val="1260857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334000"/>
          </a:xfrm>
        </p:spPr>
        <p:txBody>
          <a:bodyPr>
            <a:normAutofit fontScale="70000" lnSpcReduction="20000"/>
          </a:bodyPr>
          <a:lstStyle/>
          <a:p>
            <a:pPr marL="137160" indent="0">
              <a:buNone/>
            </a:pPr>
            <a:r>
              <a:rPr lang="en-US" dirty="0" smtClean="0"/>
              <a:t>b. Social </a:t>
            </a:r>
            <a:r>
              <a:rPr lang="en-US" dirty="0" err="1" smtClean="0"/>
              <a:t>organizaton</a:t>
            </a:r>
            <a:r>
              <a:rPr lang="en-US" dirty="0" smtClean="0"/>
              <a:t>:</a:t>
            </a:r>
          </a:p>
          <a:p>
            <a:pPr marL="137160" indent="0">
              <a:buNone/>
            </a:pPr>
            <a:r>
              <a:rPr lang="en-US" dirty="0" smtClean="0"/>
              <a:t>This refers to ”</a:t>
            </a:r>
            <a:r>
              <a:rPr lang="en-US" dirty="0" err="1" smtClean="0"/>
              <a:t>patterated</a:t>
            </a:r>
            <a:r>
              <a:rPr lang="en-US" dirty="0" smtClean="0"/>
              <a:t> relation of individual and groups” (Broom and selznack,1958,p.14).the way people behave is largely determined by their relations to each other and by their membership of different groups .  Actually social organization is a network of relationships of individual  and  groups that may impede or develop a social philosophy or view point. No set of aims can prove fruitful until it is interwoven in to the entire fabric of social organization.</a:t>
            </a:r>
          </a:p>
          <a:p>
            <a:pPr marL="137160" indent="0">
              <a:buNone/>
            </a:pPr>
            <a:r>
              <a:rPr lang="en-US" dirty="0" smtClean="0"/>
              <a:t>c. Social roles:</a:t>
            </a:r>
          </a:p>
          <a:p>
            <a:pPr marL="137160" indent="0">
              <a:buNone/>
            </a:pPr>
            <a:r>
              <a:rPr lang="en-US" dirty="0" smtClean="0"/>
              <a:t>A social role refers to “pattern of behavior associated with the distinctive social position” such as the position of a mother, teacher, administrator, employer or student etc. it indicate what a person ought to do in his or her typical position. Social roles  are complimentary as well as complex( Broom and selsnic,1968,pp.12-13).</a:t>
            </a:r>
          </a:p>
          <a:p>
            <a:pPr marL="137160" indent="0">
              <a:buNone/>
            </a:pPr>
            <a:r>
              <a:rPr lang="en-US" dirty="0" smtClean="0"/>
              <a:t>In Islam , several roles  </a:t>
            </a:r>
            <a:r>
              <a:rPr lang="en-US" dirty="0"/>
              <a:t>a</a:t>
            </a:r>
            <a:r>
              <a:rPr lang="en-US" dirty="0" smtClean="0"/>
              <a:t>re combined with in single individual and he or she is expected to behave like wise in a given during peace and war. A ruler is not simplify a head of the state;  he is also a guardian of  public  morality , a friend and neighbor and the citizen. This is how Islamic value would influence the social role of individuals.</a:t>
            </a:r>
          </a:p>
          <a:p>
            <a:pPr marL="137160" indent="0">
              <a:buNone/>
            </a:pPr>
            <a:endParaRPr lang="en-US" dirty="0"/>
          </a:p>
        </p:txBody>
      </p:sp>
    </p:spTree>
    <p:extLst>
      <p:ext uri="{BB962C8B-B14F-4D97-AF65-F5344CB8AC3E}">
        <p14:creationId xmlns:p14="http://schemas.microsoft.com/office/powerpoint/2010/main" val="2891461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4709160"/>
          </a:xfrm>
        </p:spPr>
        <p:txBody>
          <a:bodyPr/>
          <a:lstStyle/>
          <a:p>
            <a:pPr marL="137160" indent="0">
              <a:buNone/>
            </a:pPr>
            <a:r>
              <a:rPr lang="en-US" dirty="0" smtClean="0"/>
              <a:t>d. Lifestyle:</a:t>
            </a:r>
          </a:p>
          <a:p>
            <a:pPr marL="137160" indent="0">
              <a:buNone/>
            </a:pPr>
            <a:r>
              <a:rPr lang="en-US" dirty="0" smtClean="0"/>
              <a:t>This refers to the way in which ones lives oneslife.it is the practical manifestation of ones preferred value pattern. You can see a variety of life styles in any society for example, that of a businessman gypsy or a hippy. The eastern lifestyle is very different form that in the west. In brief, the life style must be in consonance with the spirit of the central value pattern.</a:t>
            </a:r>
          </a:p>
        </p:txBody>
      </p:sp>
    </p:spTree>
    <p:extLst>
      <p:ext uri="{BB962C8B-B14F-4D97-AF65-F5344CB8AC3E}">
        <p14:creationId xmlns:p14="http://schemas.microsoft.com/office/powerpoint/2010/main" val="335100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Aims</a:t>
            </a:r>
            <a:endParaRPr lang="en-US" dirty="0"/>
          </a:p>
        </p:txBody>
      </p:sp>
      <p:sp>
        <p:nvSpPr>
          <p:cNvPr id="3" name="Content Placeholder 2"/>
          <p:cNvSpPr>
            <a:spLocks noGrp="1"/>
          </p:cNvSpPr>
          <p:nvPr>
            <p:ph idx="1"/>
          </p:nvPr>
        </p:nvSpPr>
        <p:spPr/>
        <p:txBody>
          <a:bodyPr>
            <a:normAutofit fontScale="92500" lnSpcReduction="20000"/>
          </a:bodyPr>
          <a:lstStyle/>
          <a:p>
            <a:pPr marL="137160" indent="0">
              <a:buNone/>
            </a:pPr>
            <a:r>
              <a:rPr lang="en-US" dirty="0" smtClean="0"/>
              <a:t>Statements of aims may be short or long but detailed statements are generally preferred for curriculum building. The example that follow are taken from </a:t>
            </a:r>
            <a:r>
              <a:rPr lang="en-US" dirty="0"/>
              <a:t>t</a:t>
            </a:r>
            <a:r>
              <a:rPr lang="en-US" dirty="0" smtClean="0"/>
              <a:t>he national education policy(1979,pp.1-2).</a:t>
            </a:r>
          </a:p>
          <a:p>
            <a:pPr marL="137160" indent="0">
              <a:buNone/>
            </a:pPr>
            <a:r>
              <a:rPr lang="en-US" dirty="0" smtClean="0"/>
              <a:t>1.To faster in the hearts and mind of the people of Pakistan in general, and the students in particular, a deep and a biding loyalty to Islam and a living consciousness of Muslim  nationhood.</a:t>
            </a:r>
          </a:p>
          <a:p>
            <a:pPr marL="137160" indent="0">
              <a:buNone/>
            </a:pPr>
            <a:r>
              <a:rPr lang="en-US" dirty="0" smtClean="0"/>
              <a:t>2.To develop and indicate in accordance with the Quran and </a:t>
            </a:r>
            <a:r>
              <a:rPr lang="en-US" dirty="0" err="1" smtClean="0"/>
              <a:t>Sunnah</a:t>
            </a:r>
            <a:r>
              <a:rPr lang="en-US" dirty="0" smtClean="0"/>
              <a:t> the character conduct and motivation expected of a true Muslim through effective elimination of gapes and contradiction between the professing and practice of Islam</a:t>
            </a:r>
          </a:p>
          <a:p>
            <a:pPr marL="137160" indent="0">
              <a:buNone/>
            </a:pPr>
            <a:endParaRPr lang="en-US" dirty="0"/>
          </a:p>
        </p:txBody>
      </p:sp>
    </p:spTree>
    <p:extLst>
      <p:ext uri="{BB962C8B-B14F-4D97-AF65-F5344CB8AC3E}">
        <p14:creationId xmlns:p14="http://schemas.microsoft.com/office/powerpoint/2010/main" val="18898325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321</TotalTime>
  <Words>1349</Words>
  <Application>Microsoft Office PowerPoint</Application>
  <PresentationFormat>On-screen Show (4:3)</PresentationFormat>
  <Paragraphs>54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 Lecture:3 </vt:lpstr>
      <vt:lpstr>INTRODUCTION</vt:lpstr>
      <vt:lpstr>CONCEPTUALIZATION</vt:lpstr>
      <vt:lpstr>1.2  The classification of aims, and goals: </vt:lpstr>
      <vt:lpstr>The Nature of Aims  </vt:lpstr>
      <vt:lpstr>Example of Aims</vt:lpstr>
      <vt:lpstr>PowerPoint Presentation</vt:lpstr>
      <vt:lpstr>PowerPoint Presentation</vt:lpstr>
      <vt:lpstr>Examples of Aims</vt:lpstr>
      <vt:lpstr>The Nature of Goals</vt:lpstr>
      <vt:lpstr>Distinctive and inter-relationships</vt:lpstr>
      <vt:lpstr>The nature of behavioural objestives</vt:lpstr>
      <vt:lpstr>Taxonomics of educational 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Lecture:3</dc:title>
  <dc:creator>Windows User</dc:creator>
  <cp:lastModifiedBy>Windows User</cp:lastModifiedBy>
  <cp:revision>27</cp:revision>
  <dcterms:created xsi:type="dcterms:W3CDTF">2020-04-23T09:09:39Z</dcterms:created>
  <dcterms:modified xsi:type="dcterms:W3CDTF">2020-04-23T14:32:11Z</dcterms:modified>
</cp:coreProperties>
</file>